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3" r:id="rId2"/>
    <p:sldId id="386" r:id="rId3"/>
    <p:sldId id="387" r:id="rId4"/>
    <p:sldId id="391" r:id="rId5"/>
    <p:sldId id="385" r:id="rId6"/>
    <p:sldId id="393" r:id="rId7"/>
    <p:sldId id="388" r:id="rId8"/>
    <p:sldId id="390" r:id="rId9"/>
    <p:sldId id="396" r:id="rId10"/>
    <p:sldId id="394" r:id="rId11"/>
    <p:sldId id="378" r:id="rId12"/>
    <p:sldId id="389" r:id="rId13"/>
    <p:sldId id="381" r:id="rId14"/>
    <p:sldId id="380" r:id="rId15"/>
    <p:sldId id="382" r:id="rId16"/>
    <p:sldId id="392" r:id="rId17"/>
    <p:sldId id="398" r:id="rId18"/>
    <p:sldId id="401" r:id="rId19"/>
    <p:sldId id="400" r:id="rId20"/>
    <p:sldId id="403" r:id="rId21"/>
    <p:sldId id="404" r:id="rId22"/>
    <p:sldId id="405" r:id="rId23"/>
  </p:sldIdLst>
  <p:sldSz cx="9144000" cy="6858000" type="screen4x3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9B"/>
    <a:srgbClr val="006600"/>
    <a:srgbClr val="D86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1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5E7E4-A24D-41FF-BC99-1A5F142DB7EB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D70D4-B294-4FA1-B0EA-386EE815F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40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EBB50-6A4D-4274-8F65-06C675CD10F7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1222375"/>
            <a:ext cx="4398962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5588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33B48-035B-484A-A032-46BDCADDC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Тема. 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1FAA63-DF20-4825-904A-BA1C893DC057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1695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Тема. 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528F10-7F35-41AB-8148-03E4B6B9BDA9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61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onflict9@coko24.r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21" y="1012794"/>
            <a:ext cx="4036697" cy="570834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7"/>
          <p:cNvPicPr/>
          <p:nvPr/>
        </p:nvPicPr>
        <p:blipFill rotWithShape="1">
          <a:blip r:embed="rId3" cstate="print"/>
          <a:srcRect l="2105" b="16874"/>
          <a:stretch/>
        </p:blipFill>
        <p:spPr>
          <a:xfrm>
            <a:off x="341282" y="1013334"/>
            <a:ext cx="3960440" cy="570645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Изменения в бланках в 2021 году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1869280"/>
            <a:ext cx="936000" cy="324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19905" y="3645024"/>
            <a:ext cx="5832648" cy="720000"/>
          </a:xfrm>
          <a:prstGeom prst="rect">
            <a:avLst/>
          </a:prstGeom>
          <a:solidFill>
            <a:srgbClr val="FF9B9B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1"/>
                </a:solidFill>
              </a:rPr>
              <a:t>В КИМ и бланках 2021 года отсутствует номер варианта и номер КИМ. Вводятся штрих-коды и </a:t>
            </a:r>
            <a:r>
              <a:rPr lang="en-US" sz="1500" dirty="0" smtClean="0">
                <a:solidFill>
                  <a:schemeClr val="tx1"/>
                </a:solidFill>
              </a:rPr>
              <a:t>QR</a:t>
            </a:r>
            <a:r>
              <a:rPr lang="ru-RU" sz="1500" dirty="0" smtClean="0">
                <a:solidFill>
                  <a:schemeClr val="tx1"/>
                </a:solidFill>
              </a:rPr>
              <a:t>-код на бланках, соответствующих уникальному 13-значному цифровому значению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1102779"/>
            <a:ext cx="576064" cy="55520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76056" y="1899691"/>
            <a:ext cx="1080120" cy="21766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4542664"/>
            <a:ext cx="5832648" cy="43314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1"/>
                </a:solidFill>
              </a:rPr>
              <a:t>Учет количества заполненных полей «Замена ошибочных ответов», подтвержденных подписью организатора в соответствующем окне</a:t>
            </a:r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54628"/>
            <a:ext cx="588265" cy="545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39" y="4486440"/>
            <a:ext cx="588265" cy="54559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392314" y="1500929"/>
            <a:ext cx="719976" cy="324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421111" y="1076987"/>
            <a:ext cx="225629" cy="104036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11191" y="2632077"/>
            <a:ext cx="2009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БЫЛО в 2019 году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2863" y="2632021"/>
            <a:ext cx="268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ланк в 2021 году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6208970"/>
            <a:ext cx="2332719" cy="316374"/>
          </a:xfrm>
          <a:prstGeom prst="rect">
            <a:avLst/>
          </a:prstGeom>
          <a:solidFill>
            <a:srgbClr val="92D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целостности и комплектности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3" y="1124744"/>
            <a:ext cx="8810608" cy="10801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Если при сверке номеров были выявлены несоответствия («некомплект» бланков) организатор должен полностью заменить индивидуальный </a:t>
            </a:r>
            <a:r>
              <a:rPr lang="ru-RU" sz="2400" dirty="0">
                <a:solidFill>
                  <a:schemeClr val="tx1"/>
                </a:solidFill>
              </a:rPr>
              <a:t>комплект на новый.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27625"/>
            <a:ext cx="6461561" cy="288651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66696" y="2387464"/>
            <a:ext cx="8810608" cy="12575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r>
              <a:rPr lang="ru-RU" sz="2400" dirty="0" smtClean="0">
                <a:solidFill>
                  <a:schemeClr val="tx1"/>
                </a:solidFill>
              </a:rPr>
              <a:t>Если «некомплект» бланков будет обнаружен после завершения экзамена, то правильно «связать» бланки можно будет только на федеральном уровне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69" y="1065130"/>
            <a:ext cx="3984410" cy="563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521928"/>
            <a:ext cx="8928992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Заполнение регистрационных полей Бланка № 1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7618" y="1124744"/>
            <a:ext cx="4536504" cy="12961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Регистрационные поля заполняются участником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во время второй части инструктажа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ru-RU" sz="1400" dirty="0" smtClean="0">
                <a:solidFill>
                  <a:schemeClr val="tx1"/>
                </a:solidFill>
              </a:rPr>
              <a:t>после 10:00)</a:t>
            </a:r>
            <a:r>
              <a:rPr lang="ru-RU" sz="1400" b="1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Время, выделенное на заполнение полей регистрации Бланка № 1 и проверку организаторами правильности заполнения этих полей у каждого участника, </a:t>
            </a:r>
            <a:r>
              <a:rPr lang="ru-RU" sz="1400" b="1" dirty="0" smtClean="0">
                <a:solidFill>
                  <a:schemeClr val="tx1"/>
                </a:solidFill>
              </a:rPr>
              <a:t>не включается в продолжительность экзамена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2580888"/>
            <a:ext cx="8028384" cy="42467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18651" y="2681533"/>
            <a:ext cx="18002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Заполняется из формы ППЭ-16</a:t>
            </a:r>
            <a:endParaRPr lang="ru-RU" sz="16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023023" y="2998417"/>
            <a:ext cx="858400" cy="4040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778686" y="3342704"/>
            <a:ext cx="959200" cy="4266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57808" y="4696503"/>
            <a:ext cx="8028383" cy="460689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494057" y="3422343"/>
            <a:ext cx="725599" cy="348591"/>
            <a:chOff x="4521216" y="3386986"/>
            <a:chExt cx="725599" cy="348591"/>
          </a:xfrm>
        </p:grpSpPr>
        <p:sp>
          <p:nvSpPr>
            <p:cNvPr id="32" name="TextBox 31"/>
            <p:cNvSpPr txBox="1"/>
            <p:nvPr/>
          </p:nvSpPr>
          <p:spPr>
            <a:xfrm>
              <a:off x="4958783" y="3397023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 smtClean="0">
                  <a:latin typeface="Comic Sans MS" panose="030F0702030302020204" pitchFamily="66" charset="0"/>
                </a:rPr>
                <a:t>А</a:t>
              </a:r>
              <a:endParaRPr lang="ru-RU" sz="1600" i="1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45784" y="3386986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 smtClean="0">
                  <a:latin typeface="Comic Sans MS" panose="030F0702030302020204" pitchFamily="66" charset="0"/>
                </a:rPr>
                <a:t>9</a:t>
              </a:r>
              <a:endParaRPr lang="ru-RU" sz="1600" i="1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21216" y="3386986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 smtClean="0">
                  <a:latin typeface="Comic Sans MS" panose="030F0702030302020204" pitchFamily="66" charset="0"/>
                </a:rPr>
                <a:t>0</a:t>
              </a:r>
              <a:endParaRPr lang="ru-RU" sz="1600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5724489" y="3338714"/>
            <a:ext cx="959200" cy="42665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430935" y="3400029"/>
            <a:ext cx="959200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850801" y="3397023"/>
            <a:ext cx="1429736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098802" y="3386986"/>
            <a:ext cx="67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pc="900" dirty="0" smtClean="0"/>
              <a:t>24</a:t>
            </a:r>
            <a:endParaRPr lang="ru-RU" i="1" spc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1593306" y="5493453"/>
            <a:ext cx="1826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900" spc="600" dirty="0" smtClean="0">
                <a:latin typeface="Comic Sans MS" panose="030F0702030302020204" pitchFamily="66" charset="0"/>
              </a:rPr>
              <a:t>ИВАНОВ</a:t>
            </a:r>
            <a:endParaRPr lang="ru-RU" sz="1600" kern="1900" spc="6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90059" y="581549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kern="1900" spc="6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ПАВЕЛ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99111" y="6120216"/>
            <a:ext cx="2387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kern="1900" spc="600">
                <a:latin typeface="Comic Sans MS" panose="030F0702030302020204" pitchFamily="66" charset="0"/>
              </a:defRPr>
            </a:lvl1pPr>
          </a:lstStyle>
          <a:p>
            <a:r>
              <a:rPr lang="ru-RU" spc="780" dirty="0"/>
              <a:t>СЕРГЕЕВИЧ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11871" y="6428473"/>
            <a:ext cx="1133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kern="1900" spc="780">
                <a:latin typeface="Comic Sans MS" panose="030F0702030302020204" pitchFamily="66" charset="0"/>
              </a:defRPr>
            </a:lvl1pPr>
          </a:lstStyle>
          <a:p>
            <a:r>
              <a:rPr lang="ru-RU" i="1" spc="800" dirty="0"/>
              <a:t>0416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49194" y="6430233"/>
            <a:ext cx="1552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kern="1900" spc="800">
                <a:latin typeface="Comic Sans MS" panose="030F0702030302020204" pitchFamily="66" charset="0"/>
              </a:defRPr>
            </a:lvl1pPr>
          </a:lstStyle>
          <a:p>
            <a:r>
              <a:rPr lang="ru-RU" i="1" dirty="0"/>
              <a:t>256348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6644" y="5533415"/>
            <a:ext cx="7829761" cy="1188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252224" y="3921307"/>
            <a:ext cx="1512000" cy="51580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252223" y="4713202"/>
            <a:ext cx="277987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Если участник </a:t>
            </a:r>
            <a:r>
              <a:rPr lang="ru-RU" sz="1600" dirty="0" smtClean="0"/>
              <a:t>отказывается </a:t>
            </a:r>
            <a:r>
              <a:rPr lang="ru-RU" sz="1600" dirty="0"/>
              <a:t>ставить свою подпись в </a:t>
            </a:r>
            <a:r>
              <a:rPr lang="ru-RU" sz="1600" dirty="0" smtClean="0"/>
              <a:t>бланке, </a:t>
            </a:r>
            <a:r>
              <a:rPr lang="ru-RU" sz="1600" dirty="0"/>
              <a:t>за него это делает организатор в аудитории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 flipH="1" flipV="1">
            <a:off x="7008224" y="4222706"/>
            <a:ext cx="753353" cy="4926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22861" y="3424182"/>
            <a:ext cx="1671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spc="900" dirty="0" smtClean="0">
                <a:latin typeface="Comic Sans MS" panose="030F0702030302020204" pitchFamily="66" charset="0"/>
              </a:rPr>
              <a:t>210001</a:t>
            </a:r>
            <a:endParaRPr lang="ru-RU" sz="1600" i="1" spc="90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43750" y="3423327"/>
            <a:ext cx="1167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kern="1900" spc="800">
                <a:latin typeface="Comic Sans MS" panose="030F0702030302020204" pitchFamily="66" charset="0"/>
              </a:defRPr>
            </a:lvl1pPr>
          </a:lstStyle>
          <a:p>
            <a:r>
              <a:rPr lang="ru-RU" i="1" dirty="0" smtClean="0"/>
              <a:t>0001</a:t>
            </a:r>
            <a:endParaRPr lang="ru-RU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5719851" y="3432251"/>
            <a:ext cx="112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i="1" kern="1900" spc="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2101</a:t>
            </a:r>
          </a:p>
        </p:txBody>
      </p:sp>
    </p:spTree>
    <p:extLst>
      <p:ext uri="{BB962C8B-B14F-4D97-AF65-F5344CB8AC3E}">
        <p14:creationId xmlns:p14="http://schemas.microsoft.com/office/powerpoint/2010/main" val="15547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  <p:bldP spid="43" grpId="0"/>
      <p:bldP spid="44" grpId="0"/>
      <p:bldP spid="45" grpId="0"/>
      <p:bldP spid="46" grpId="0"/>
      <p:bldP spid="47" grpId="0"/>
      <p:bldP spid="49" grpId="0" animBg="1"/>
      <p:bldP spid="50" grpId="0" animBg="1"/>
      <p:bldP spid="48" grpId="0"/>
      <p:bldP spid="42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69" y="1065130"/>
            <a:ext cx="3984410" cy="563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521928"/>
            <a:ext cx="8928992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600" b="1" dirty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внесения исправлений в регистрационные поля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8" y="2580888"/>
            <a:ext cx="8028384" cy="424678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719851" y="3432251"/>
            <a:ext cx="112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i="1" kern="1900" spc="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2101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43750" y="3423327"/>
            <a:ext cx="1167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kern="1900" spc="800">
                <a:latin typeface="Comic Sans MS" panose="030F0702030302020204" pitchFamily="66" charset="0"/>
              </a:defRPr>
            </a:lvl1pPr>
          </a:lstStyle>
          <a:p>
            <a:r>
              <a:rPr lang="ru-RU" i="1" dirty="0" smtClean="0"/>
              <a:t>0001</a:t>
            </a:r>
            <a:endParaRPr lang="ru-RU" i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494057" y="3422343"/>
            <a:ext cx="725599" cy="348591"/>
            <a:chOff x="4521216" y="3386986"/>
            <a:chExt cx="725599" cy="348591"/>
          </a:xfrm>
        </p:grpSpPr>
        <p:sp>
          <p:nvSpPr>
            <p:cNvPr id="32" name="TextBox 31"/>
            <p:cNvSpPr txBox="1"/>
            <p:nvPr/>
          </p:nvSpPr>
          <p:spPr>
            <a:xfrm>
              <a:off x="4958783" y="3397023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 smtClean="0">
                  <a:latin typeface="Comic Sans MS" panose="030F0702030302020204" pitchFamily="66" charset="0"/>
                </a:rPr>
                <a:t>А</a:t>
              </a:r>
              <a:endParaRPr lang="ru-RU" sz="1600" i="1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45784" y="3386986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 smtClean="0">
                  <a:latin typeface="Comic Sans MS" panose="030F0702030302020204" pitchFamily="66" charset="0"/>
                </a:rPr>
                <a:t>9</a:t>
              </a:r>
              <a:endParaRPr lang="ru-RU" sz="1600" i="1" dirty="0">
                <a:latin typeface="Comic Sans MS" panose="030F0702030302020204" pitchFamily="66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21216" y="3386986"/>
              <a:ext cx="288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 smtClean="0">
                  <a:latin typeface="Comic Sans MS" panose="030F0702030302020204" pitchFamily="66" charset="0"/>
                </a:rPr>
                <a:t>0</a:t>
              </a:r>
              <a:endParaRPr lang="ru-RU" sz="1600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98802" y="3386986"/>
            <a:ext cx="67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pc="900" dirty="0" smtClean="0"/>
              <a:t>24</a:t>
            </a:r>
            <a:endParaRPr lang="ru-RU" i="1" spc="900" dirty="0"/>
          </a:p>
        </p:txBody>
      </p:sp>
      <p:sp>
        <p:nvSpPr>
          <p:cNvPr id="48" name="TextBox 47"/>
          <p:cNvSpPr txBox="1"/>
          <p:nvPr/>
        </p:nvSpPr>
        <p:spPr>
          <a:xfrm>
            <a:off x="2822861" y="3424182"/>
            <a:ext cx="1671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spc="900" dirty="0" smtClean="0">
                <a:latin typeface="Comic Sans MS" panose="030F0702030302020204" pitchFamily="66" charset="0"/>
              </a:rPr>
              <a:t>210001</a:t>
            </a:r>
            <a:endParaRPr lang="ru-RU" sz="1600" i="1" spc="9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93306" y="5493453"/>
            <a:ext cx="1826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900" spc="600" dirty="0" smtClean="0">
                <a:latin typeface="Comic Sans MS" panose="030F0702030302020204" pitchFamily="66" charset="0"/>
              </a:rPr>
              <a:t>ИВАНОВА</a:t>
            </a:r>
            <a:endParaRPr lang="ru-RU" sz="1600" kern="1900" spc="6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90059" y="5815492"/>
            <a:ext cx="1829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kern="1900" spc="600">
                <a:latin typeface="Comic Sans MS" panose="030F0702030302020204" pitchFamily="66" charset="0"/>
              </a:defRPr>
            </a:lvl1pPr>
          </a:lstStyle>
          <a:p>
            <a:r>
              <a:rPr lang="ru-RU" dirty="0" smtClean="0"/>
              <a:t>ПАВЛА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599110" y="6120216"/>
            <a:ext cx="2764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kern="1900" spc="600">
                <a:latin typeface="Comic Sans MS" panose="030F0702030302020204" pitchFamily="66" charset="0"/>
              </a:defRPr>
            </a:lvl1pPr>
          </a:lstStyle>
          <a:p>
            <a:r>
              <a:rPr lang="ru-RU" spc="780" dirty="0" smtClean="0"/>
              <a:t>СЕРГЕЕВИЧА</a:t>
            </a:r>
            <a:endParaRPr lang="ru-RU" spc="780" dirty="0"/>
          </a:p>
        </p:txBody>
      </p:sp>
      <p:sp>
        <p:nvSpPr>
          <p:cNvPr id="46" name="TextBox 45"/>
          <p:cNvSpPr txBox="1"/>
          <p:nvPr/>
        </p:nvSpPr>
        <p:spPr>
          <a:xfrm>
            <a:off x="2511871" y="6428473"/>
            <a:ext cx="1133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kern="1900" spc="780">
                <a:latin typeface="Comic Sans MS" panose="030F0702030302020204" pitchFamily="66" charset="0"/>
              </a:defRPr>
            </a:lvl1pPr>
          </a:lstStyle>
          <a:p>
            <a:r>
              <a:rPr lang="ru-RU" i="1" spc="800" dirty="0"/>
              <a:t>0416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49194" y="6430233"/>
            <a:ext cx="1552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kern="1900" spc="800">
                <a:latin typeface="Comic Sans MS" panose="030F0702030302020204" pitchFamily="66" charset="0"/>
              </a:defRPr>
            </a:lvl1pPr>
          </a:lstStyle>
          <a:p>
            <a:r>
              <a:rPr lang="ru-RU" i="1" dirty="0"/>
              <a:t>256348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1025577"/>
            <a:ext cx="4680520" cy="14401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Исправления могут быть выполнены следующими способами:</a:t>
            </a:r>
          </a:p>
          <a:p>
            <a:pPr marL="93663" indent="-93663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запись новых символов  более жирным шрифтом поверх ранее написанных ;</a:t>
            </a:r>
          </a:p>
          <a:p>
            <a:pPr marL="93663" indent="-93663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зачеркивание ранее написанных символов и заполнение свободных клеточек справа новыми символами </a:t>
            </a:r>
            <a:r>
              <a:rPr lang="ru-RU" sz="1200" i="1" dirty="0" smtClean="0">
                <a:solidFill>
                  <a:schemeClr val="tx1"/>
                </a:solidFill>
              </a:rPr>
              <a:t>(данный способ возможен только при наличии достаточного количества оставшихся свободных клеточек)</a:t>
            </a:r>
            <a:endParaRPr lang="ru-RU" sz="1200" i="1" dirty="0">
              <a:solidFill>
                <a:schemeClr val="tx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3010360" y="5560113"/>
            <a:ext cx="164706" cy="1911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353264" y="5875592"/>
            <a:ext cx="164706" cy="1911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2574608" y="5885435"/>
            <a:ext cx="164706" cy="1911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682649" y="6183084"/>
            <a:ext cx="164706" cy="1911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735362" y="5815492"/>
            <a:ext cx="701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kern="1900" spc="600">
                <a:latin typeface="Comic Sans MS" panose="030F0702030302020204" pitchFamily="66" charset="0"/>
              </a:defRPr>
            </a:lvl1pPr>
          </a:lstStyle>
          <a:p>
            <a:r>
              <a:rPr lang="ru-RU" dirty="0" smtClean="0"/>
              <a:t>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92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37317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Заполнение области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ответов в Бланке № 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7"/>
          <p:cNvPicPr/>
          <p:nvPr/>
        </p:nvPicPr>
        <p:blipFill rotWithShape="1">
          <a:blip r:embed="rId3" cstate="print"/>
          <a:srcRect l="2105" t="33566" b="16874"/>
          <a:stretch/>
        </p:blipFill>
        <p:spPr>
          <a:xfrm>
            <a:off x="179512" y="1268760"/>
            <a:ext cx="6408712" cy="55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67163" y="1468352"/>
            <a:ext cx="205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900" spc="300" dirty="0" smtClean="0"/>
              <a:t>ЭЛЕКТРОН</a:t>
            </a:r>
            <a:endParaRPr lang="ru-RU" sz="1600" kern="1900" spc="300" dirty="0"/>
          </a:p>
        </p:txBody>
      </p:sp>
      <p:sp>
        <p:nvSpPr>
          <p:cNvPr id="26" name="TextBox 25"/>
          <p:cNvSpPr txBox="1"/>
          <p:nvPr/>
        </p:nvSpPr>
        <p:spPr>
          <a:xfrm>
            <a:off x="674043" y="1710333"/>
            <a:ext cx="205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900" spc="400" dirty="0" smtClean="0"/>
              <a:t>4586</a:t>
            </a:r>
            <a:endParaRPr lang="ru-RU" sz="1600" kern="1900" spc="400" dirty="0"/>
          </a:p>
        </p:txBody>
      </p:sp>
      <p:sp>
        <p:nvSpPr>
          <p:cNvPr id="27" name="TextBox 26"/>
          <p:cNvSpPr txBox="1"/>
          <p:nvPr/>
        </p:nvSpPr>
        <p:spPr>
          <a:xfrm>
            <a:off x="693093" y="1941215"/>
            <a:ext cx="205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900" spc="500" dirty="0" smtClean="0"/>
              <a:t>-45,86</a:t>
            </a:r>
            <a:endParaRPr lang="ru-RU" sz="1600" kern="1900" spc="500" dirty="0"/>
          </a:p>
        </p:txBody>
      </p:sp>
      <p:sp>
        <p:nvSpPr>
          <p:cNvPr id="28" name="TextBox 27"/>
          <p:cNvSpPr txBox="1"/>
          <p:nvPr/>
        </p:nvSpPr>
        <p:spPr>
          <a:xfrm>
            <a:off x="674043" y="2185814"/>
            <a:ext cx="2817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900" spc="250" dirty="0" smtClean="0"/>
              <a:t>ШКАТУЛКА ИЗ ДЕРЕВА</a:t>
            </a:r>
            <a:endParaRPr lang="ru-RU" sz="1600" kern="1900" spc="250" dirty="0"/>
          </a:p>
        </p:txBody>
      </p:sp>
      <p:sp>
        <p:nvSpPr>
          <p:cNvPr id="33" name="TextBox 32"/>
          <p:cNvSpPr txBox="1"/>
          <p:nvPr/>
        </p:nvSpPr>
        <p:spPr>
          <a:xfrm>
            <a:off x="683568" y="2420888"/>
            <a:ext cx="205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900" spc="500" dirty="0" smtClean="0"/>
              <a:t>FIRST</a:t>
            </a:r>
            <a:endParaRPr lang="ru-RU" sz="1600" kern="1900" spc="500" dirty="0"/>
          </a:p>
        </p:txBody>
      </p:sp>
      <p:sp>
        <p:nvSpPr>
          <p:cNvPr id="34" name="TextBox 33"/>
          <p:cNvSpPr txBox="1"/>
          <p:nvPr/>
        </p:nvSpPr>
        <p:spPr>
          <a:xfrm>
            <a:off x="683568" y="2655962"/>
            <a:ext cx="205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900" spc="150" dirty="0" smtClean="0"/>
              <a:t>АДЖЛДЛА</a:t>
            </a:r>
            <a:endParaRPr lang="ru-RU" sz="1600" kern="1900" spc="150" dirty="0"/>
          </a:p>
        </p:txBody>
      </p:sp>
      <p:sp>
        <p:nvSpPr>
          <p:cNvPr id="35" name="TextBox 34"/>
          <p:cNvSpPr txBox="1"/>
          <p:nvPr/>
        </p:nvSpPr>
        <p:spPr>
          <a:xfrm>
            <a:off x="1153716" y="5329783"/>
            <a:ext cx="2056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900" spc="500" dirty="0" smtClean="0"/>
              <a:t>-458,6</a:t>
            </a:r>
            <a:endParaRPr lang="ru-RU" sz="1600" kern="1900" spc="500" dirty="0"/>
          </a:p>
        </p:txBody>
      </p:sp>
      <p:sp>
        <p:nvSpPr>
          <p:cNvPr id="40" name="TextBox 39"/>
          <p:cNvSpPr txBox="1"/>
          <p:nvPr/>
        </p:nvSpPr>
        <p:spPr>
          <a:xfrm>
            <a:off x="846634" y="533755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900" spc="500" dirty="0" smtClean="0"/>
              <a:t>3</a:t>
            </a:r>
            <a:endParaRPr lang="ru-RU" sz="1600" kern="1900" spc="500" dirty="0"/>
          </a:p>
        </p:txBody>
      </p:sp>
      <p:sp>
        <p:nvSpPr>
          <p:cNvPr id="48" name="TextBox 47"/>
          <p:cNvSpPr txBox="1"/>
          <p:nvPr/>
        </p:nvSpPr>
        <p:spPr>
          <a:xfrm>
            <a:off x="856159" y="5560665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1900" spc="500" dirty="0" smtClean="0"/>
              <a:t>6</a:t>
            </a:r>
            <a:endParaRPr lang="ru-RU" sz="1600" kern="1900" spc="5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917822" y="5634344"/>
            <a:ext cx="164706" cy="1911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19872" y="1484784"/>
            <a:ext cx="3096344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7" name="Прямоугольник 16"/>
          <p:cNvSpPr/>
          <p:nvPr/>
        </p:nvSpPr>
        <p:spPr>
          <a:xfrm>
            <a:off x="3449348" y="1517716"/>
            <a:ext cx="5515140" cy="255935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Краткий ответ в соответствии с инструкцией к заданию может быть записан только в виде:</a:t>
            </a:r>
          </a:p>
          <a:p>
            <a:pPr marL="85725" indent="-85725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одной цифры;</a:t>
            </a:r>
          </a:p>
          <a:p>
            <a:pPr marL="85725" indent="-85725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целого числа (возможно использование знака «минус»);</a:t>
            </a:r>
          </a:p>
          <a:p>
            <a:pPr marL="85725" indent="-85725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конечной десятичной дроби (возможно использование знака «минус»);</a:t>
            </a:r>
          </a:p>
          <a:p>
            <a:pPr marL="85725" indent="-85725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последовательности символов, состоящей из букв и (или) цифр;</a:t>
            </a:r>
          </a:p>
          <a:p>
            <a:pPr marL="85725" indent="-85725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слова или словосочетания (нескольких слов).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Если в ответе больше символов, чем количество клеточек, то ответ записывается в отведенном для него месте, не обращая внимания на разбиение этого поля на клеточки. В записи ответа любые сокращения запрещены.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51770" y="4189828"/>
            <a:ext cx="5512717" cy="23042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Для замены ошибочного ответа</a:t>
            </a:r>
            <a:r>
              <a:rPr lang="ru-RU" sz="1400" dirty="0" smtClean="0">
                <a:solidFill>
                  <a:schemeClr val="tx1"/>
                </a:solidFill>
              </a:rPr>
              <a:t> нужно в соответствующих полях замены проставить номер задания и записать верный ответ на указанное задание (как показано на рисунке).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 случае если в области замены ошибочных ответов будет заполнено поле для номера задания, а новый ответ не внесен, то для оценивания будет использоваться пустой ответ (т.е. задание будет засчитано невыполненным). Поэтому в случае неправильного указания номера задания неправильный номер задания следует зачеркнуть.</a:t>
            </a:r>
            <a:endParaRPr lang="ru-RU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/>
          <a:stretch/>
        </p:blipFill>
        <p:spPr>
          <a:xfrm>
            <a:off x="251520" y="1127884"/>
            <a:ext cx="8568526" cy="5685492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37317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Заполнение Бланка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№ 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123012" y="6146980"/>
            <a:ext cx="1872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Иванов Павел Сергеевич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100" i="1" dirty="0" smtClean="0">
                <a:latin typeface="Calibri" pitchFamily="34" charset="0"/>
                <a:cs typeface="Calibri" pitchFamily="34" charset="0"/>
              </a:rPr>
              <a:t>Школа № 3</a:t>
            </a:r>
            <a:endParaRPr kumimoji="0" lang="ru-RU" sz="11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623370" y="1755337"/>
            <a:ext cx="18722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Иванов Павел Сергеевич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 rot="5400000">
            <a:off x="3828435" y="4162291"/>
            <a:ext cx="18722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Иванов Павел Сергеевич</a:t>
            </a:r>
          </a:p>
        </p:txBody>
      </p:sp>
      <p:sp>
        <p:nvSpPr>
          <p:cNvPr id="2" name="Знак запрета 1"/>
          <p:cNvSpPr/>
          <p:nvPr/>
        </p:nvSpPr>
        <p:spPr>
          <a:xfrm>
            <a:off x="7123012" y="5858948"/>
            <a:ext cx="882420" cy="882420"/>
          </a:xfrm>
          <a:prstGeom prst="noSmoking">
            <a:avLst>
              <a:gd name="adj" fmla="val 50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4646980" y="1782211"/>
            <a:ext cx="288911" cy="288911"/>
          </a:xfrm>
          <a:prstGeom prst="noSmoking">
            <a:avLst>
              <a:gd name="adj" fmla="val 50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нак запрета 14"/>
          <p:cNvSpPr/>
          <p:nvPr/>
        </p:nvSpPr>
        <p:spPr>
          <a:xfrm>
            <a:off x="4668402" y="3339412"/>
            <a:ext cx="288911" cy="288911"/>
          </a:xfrm>
          <a:prstGeom prst="noSmoking">
            <a:avLst>
              <a:gd name="adj" fmla="val 50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087" y="2422518"/>
            <a:ext cx="3505873" cy="35267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Односторонний бланк ответов № 2 (лист 1 и лист 2) предназначен для записи ответов на задания с развернутым ответом (строго в соответствии с требованиями инструкции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</a:t>
            </a:r>
            <a:r>
              <a:rPr lang="ru-RU" sz="1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 отдельным заданиям КИМ). 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180975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Записи  в бланке </a:t>
            </a:r>
            <a:r>
              <a:rPr lang="ru-RU" sz="1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ответов № 2 делаются в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соответствующей последовательности</a:t>
            </a:r>
            <a:r>
              <a:rPr lang="ru-RU" sz="1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: сначала в лист 1, затем – в лист 2 и только на лицевой стороне,   оборотная  сторона листов бланка ответов № 2 НЕ ЗАПОЛНЯЕТСЯ!!! </a:t>
            </a:r>
          </a:p>
          <a:p>
            <a:pPr marL="180975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 случае заполнения обоих 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листов бланка, участнику необходимо </a:t>
            </a:r>
            <a:r>
              <a:rPr lang="ru-RU" sz="1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попросить дополнительный бланк ответов № 2.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03446" y="2422518"/>
            <a:ext cx="3528392" cy="30227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Категорически запрещается: </a:t>
            </a:r>
            <a:endParaRPr lang="ru-RU" sz="1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80975" lvl="0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делать в полях бланков, вне полей бланков или в полях, заполненных типографским способом, какие-либо записи и (или) пометки, не относящиеся к содержанию полей бланков; 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80975" lvl="0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использовать для заполнения бланков иные письменные принадлежности, средства для исправления внесенной в бланки информации (корректирующую жидкость, ластик и др.)</a:t>
            </a:r>
          </a:p>
          <a:p>
            <a:pPr marL="180975" lvl="0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з</a:t>
            </a: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аполнять оборотную сторону бланков ответов № 2</a:t>
            </a:r>
          </a:p>
          <a:p>
            <a:pPr marL="180975" lvl="0" indent="-1809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37317"/>
            <a:ext cx="822960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Дополнительный бланк ответов № 2 участников ОГЭ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98982"/>
            <a:ext cx="4323658" cy="57362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72584" y="4593322"/>
            <a:ext cx="336391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КОПИРОВАНИЕ </a:t>
            </a:r>
            <a:r>
              <a:rPr lang="ru-RU" sz="2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ДБО №</a:t>
            </a:r>
            <a:r>
              <a:rPr lang="ru-RU" sz="2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2 запрещено!</a:t>
            </a:r>
          </a:p>
        </p:txBody>
      </p:sp>
      <p:pic>
        <p:nvPicPr>
          <p:cNvPr id="20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50" y="4613898"/>
            <a:ext cx="601098" cy="6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123728" y="1357842"/>
            <a:ext cx="1434592" cy="216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606032" y="1196752"/>
            <a:ext cx="292640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cs typeface="Times New Roman" panose="02020603050405020304" pitchFamily="18" charset="0"/>
              </a:rPr>
              <a:t>Участник самостоятельно заполняет указанные поля дополнительного бланка ответов № 2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>
                <a:cs typeface="Times New Roman" panose="02020603050405020304" pitchFamily="18" charset="0"/>
              </a:rPr>
              <a:t>Код региона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>
                <a:cs typeface="Times New Roman" panose="02020603050405020304" pitchFamily="18" charset="0"/>
              </a:rPr>
              <a:t>Код предмета</a:t>
            </a:r>
          </a:p>
          <a:p>
            <a:pPr marL="171450" indent="-171450">
              <a:buFontTx/>
              <a:buChar char="-"/>
            </a:pPr>
            <a:r>
              <a:rPr lang="ru-RU" sz="1200" i="1" dirty="0" smtClean="0">
                <a:cs typeface="Times New Roman" panose="02020603050405020304" pitchFamily="18" charset="0"/>
              </a:rPr>
              <a:t>Название предмета</a:t>
            </a:r>
          </a:p>
          <a:p>
            <a:r>
              <a:rPr lang="ru-RU" sz="1200" i="1" dirty="0" smtClean="0">
                <a:cs typeface="Times New Roman" panose="02020603050405020304" pitchFamily="18" charset="0"/>
              </a:rPr>
              <a:t>Внесенная информация </a:t>
            </a:r>
            <a:r>
              <a:rPr lang="ru-RU" sz="1200" i="1" dirty="0">
                <a:cs typeface="Times New Roman" panose="02020603050405020304" pitchFamily="18" charset="0"/>
              </a:rPr>
              <a:t>должна соответствовать информации </a:t>
            </a:r>
            <a:r>
              <a:rPr lang="ru-RU" sz="1200" i="1" dirty="0" smtClean="0">
                <a:cs typeface="Times New Roman" panose="02020603050405020304" pitchFamily="18" charset="0"/>
              </a:rPr>
              <a:t>из бланка </a:t>
            </a:r>
            <a:r>
              <a:rPr lang="ru-RU" sz="1200" i="1" dirty="0">
                <a:cs typeface="Times New Roman" panose="02020603050405020304" pitchFamily="18" charset="0"/>
              </a:rPr>
              <a:t>ответов № 2</a:t>
            </a:r>
          </a:p>
        </p:txBody>
      </p:sp>
      <p:cxnSp>
        <p:nvCxnSpPr>
          <p:cNvPr id="10" name="Прямая со стрелкой 9"/>
          <p:cNvCxnSpPr>
            <a:stCxn id="23" idx="1"/>
            <a:endCxn id="22" idx="3"/>
          </p:cNvCxnSpPr>
          <p:nvPr/>
        </p:nvCxnSpPr>
        <p:spPr>
          <a:xfrm flipH="1" flipV="1">
            <a:off x="3558320" y="1465842"/>
            <a:ext cx="2047712" cy="6080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62454" y="3356992"/>
            <a:ext cx="337404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cs typeface="Times New Roman" panose="02020603050405020304" pitchFamily="18" charset="0"/>
              </a:rPr>
              <a:t>Дополнительные бланки ответов № 2 не принимаются к оцениванию, если хотя бы  один из односторонних листов бланка ответов № 2 не заполнен!</a:t>
            </a:r>
          </a:p>
        </p:txBody>
      </p:sp>
      <p:pic>
        <p:nvPicPr>
          <p:cNvPr id="3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35" y="3390250"/>
            <a:ext cx="601098" cy="6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8"/>
          <a:stretch/>
        </p:blipFill>
        <p:spPr>
          <a:xfrm>
            <a:off x="282303" y="1231048"/>
            <a:ext cx="4183012" cy="569498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5188" y="2358405"/>
            <a:ext cx="38894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latin typeface="Comic Sans MS" panose="030F0702030302020204" pitchFamily="66" charset="0"/>
              </a:rPr>
              <a:t>Ответ участника на задание с развернутым ответом, ответ </a:t>
            </a:r>
            <a:r>
              <a:rPr lang="ru-RU" sz="1400" i="1" dirty="0">
                <a:latin typeface="Comic Sans MS" panose="030F0702030302020204" pitchFamily="66" charset="0"/>
              </a:rPr>
              <a:t>участника на задание с развернутым </a:t>
            </a:r>
            <a:r>
              <a:rPr lang="ru-RU" sz="1400" i="1" dirty="0" smtClean="0">
                <a:latin typeface="Comic Sans MS" panose="030F0702030302020204" pitchFamily="66" charset="0"/>
              </a:rPr>
              <a:t>ответом, ответ </a:t>
            </a:r>
            <a:r>
              <a:rPr lang="ru-RU" sz="1400" i="1" dirty="0">
                <a:latin typeface="Comic Sans MS" panose="030F0702030302020204" pitchFamily="66" charset="0"/>
              </a:rPr>
              <a:t>участника на задание с развернутым </a:t>
            </a:r>
            <a:r>
              <a:rPr lang="ru-RU" sz="1400" i="1" dirty="0" smtClean="0">
                <a:latin typeface="Comic Sans MS" panose="030F0702030302020204" pitchFamily="66" charset="0"/>
              </a:rPr>
              <a:t>ответом, </a:t>
            </a:r>
            <a:r>
              <a:rPr lang="ru-RU" sz="1400" i="1" dirty="0">
                <a:latin typeface="Comic Sans MS" panose="030F0702030302020204" pitchFamily="66" charset="0"/>
              </a:rPr>
              <a:t>ответ участника на задание с развернутым </a:t>
            </a:r>
            <a:r>
              <a:rPr lang="ru-RU" sz="1400" i="1" dirty="0" smtClean="0">
                <a:latin typeface="Comic Sans MS" panose="030F0702030302020204" pitchFamily="66" charset="0"/>
              </a:rPr>
              <a:t>ответом, </a:t>
            </a:r>
            <a:r>
              <a:rPr lang="ru-RU" sz="1400" i="1" dirty="0">
                <a:latin typeface="Comic Sans MS" panose="030F0702030302020204" pitchFamily="66" charset="0"/>
              </a:rPr>
              <a:t>ответ участника на задание с развернутым ответом, </a:t>
            </a:r>
            <a:r>
              <a:rPr lang="ru-RU" sz="1400" i="1" dirty="0" smtClean="0">
                <a:latin typeface="Comic Sans MS" panose="030F0702030302020204" pitchFamily="66" charset="0"/>
              </a:rPr>
              <a:t>ответ </a:t>
            </a:r>
            <a:r>
              <a:rPr lang="ru-RU" sz="1400" i="1" dirty="0">
                <a:latin typeface="Comic Sans MS" panose="030F0702030302020204" pitchFamily="66" charset="0"/>
              </a:rPr>
              <a:t>участника на задание с развернутым ответом, </a:t>
            </a:r>
            <a:r>
              <a:rPr lang="ru-RU" sz="1400" i="1" dirty="0" smtClean="0">
                <a:latin typeface="Comic Sans MS" panose="030F0702030302020204" pitchFamily="66" charset="0"/>
              </a:rPr>
              <a:t>ответ </a:t>
            </a:r>
            <a:r>
              <a:rPr lang="ru-RU" sz="1400" i="1" dirty="0">
                <a:latin typeface="Comic Sans MS" panose="030F0702030302020204" pitchFamily="66" charset="0"/>
              </a:rPr>
              <a:t>участника на задание с развернутым ответом, </a:t>
            </a:r>
            <a:r>
              <a:rPr lang="ru-RU" sz="1400" i="1" dirty="0" smtClean="0">
                <a:latin typeface="Comic Sans MS" panose="030F0702030302020204" pitchFamily="66" charset="0"/>
              </a:rPr>
              <a:t>ответ </a:t>
            </a:r>
            <a:r>
              <a:rPr lang="ru-RU" sz="1400" i="1" dirty="0">
                <a:latin typeface="Comic Sans MS" panose="030F0702030302020204" pitchFamily="66" charset="0"/>
              </a:rPr>
              <a:t>участника на задание с развернутым ответом, </a:t>
            </a:r>
            <a:r>
              <a:rPr lang="ru-RU" sz="1400" i="1" dirty="0" smtClean="0">
                <a:latin typeface="Comic Sans MS" panose="030F0702030302020204" pitchFamily="66" charset="0"/>
              </a:rPr>
              <a:t>ответ </a:t>
            </a:r>
            <a:r>
              <a:rPr lang="ru-RU" sz="1400" i="1" dirty="0">
                <a:latin typeface="Comic Sans MS" panose="030F0702030302020204" pitchFamily="66" charset="0"/>
              </a:rPr>
              <a:t>участника на задание с развернутым ответом, </a:t>
            </a:r>
            <a:r>
              <a:rPr lang="ru-RU" sz="1400" i="1" dirty="0" smtClean="0">
                <a:latin typeface="Comic Sans MS" panose="030F0702030302020204" pitchFamily="66" charset="0"/>
              </a:rPr>
              <a:t>ответ </a:t>
            </a:r>
            <a:r>
              <a:rPr lang="ru-RU" sz="1400" i="1" dirty="0">
                <a:latin typeface="Comic Sans MS" panose="030F0702030302020204" pitchFamily="66" charset="0"/>
              </a:rPr>
              <a:t>участника на задание с развернутым </a:t>
            </a:r>
            <a:r>
              <a:rPr lang="ru-RU" sz="1400" i="1" dirty="0" smtClean="0">
                <a:latin typeface="Comic Sans MS" panose="030F0702030302020204" pitchFamily="66" charset="0"/>
              </a:rPr>
              <a:t>ответом, ответ </a:t>
            </a:r>
            <a:r>
              <a:rPr lang="ru-RU" sz="1400" i="1" dirty="0">
                <a:latin typeface="Comic Sans MS" panose="030F0702030302020204" pitchFamily="66" charset="0"/>
              </a:rPr>
              <a:t>участника на задание с развернутым ответом, </a:t>
            </a:r>
            <a:r>
              <a:rPr lang="ru-RU" sz="1400" i="1" dirty="0" smtClean="0">
                <a:latin typeface="Comic Sans MS" panose="030F0702030302020204" pitchFamily="66" charset="0"/>
              </a:rPr>
              <a:t>ответ </a:t>
            </a:r>
            <a:r>
              <a:rPr lang="ru-RU" sz="1400" i="1" dirty="0">
                <a:latin typeface="Comic Sans MS" panose="030F0702030302020204" pitchFamily="66" charset="0"/>
              </a:rPr>
              <a:t>участника на задание с развернутым ответом, ответ участника на задание с развернутым ответом, ответ участника на задание с развернутым ответом, ответ участника на задание с развернутым </a:t>
            </a:r>
            <a:r>
              <a:rPr lang="ru-RU" sz="1400" i="1" dirty="0" smtClean="0">
                <a:latin typeface="Comic Sans MS" panose="030F0702030302020204" pitchFamily="66" charset="0"/>
              </a:rPr>
              <a:t>ответом</a:t>
            </a:r>
            <a:endParaRPr lang="ru-RU" sz="1400" i="1" dirty="0">
              <a:latin typeface="Comic Sans MS" panose="030F0702030302020204" pitchFamily="66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1" y="-39717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37763"/>
            <a:ext cx="82296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Алгоритм прикрепления дополнительного бланка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ответов № 2 организатором в аудитории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0846" y="2221617"/>
            <a:ext cx="3643112" cy="44858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0193" indent="-260193">
              <a:spcAft>
                <a:spcPts val="341"/>
              </a:spcAft>
              <a:buFont typeface="+mj-lt"/>
              <a:buAutoNum type="arabicParenR"/>
            </a:pPr>
            <a:r>
              <a:rPr lang="ru-RU" sz="1300" i="1" dirty="0">
                <a:cs typeface="Times New Roman" panose="02020603050405020304" pitchFamily="18" charset="0"/>
              </a:rPr>
              <a:t>п</a:t>
            </a:r>
            <a:r>
              <a:rPr lang="ru-RU" sz="1300" i="1" dirty="0" smtClean="0">
                <a:cs typeface="Times New Roman" panose="02020603050405020304" pitchFamily="18" charset="0"/>
              </a:rPr>
              <a:t>еред тем как выдать ДБО № 2 убедиться</a:t>
            </a:r>
            <a:r>
              <a:rPr lang="ru-RU" sz="1300" i="1" dirty="0">
                <a:cs typeface="Times New Roman" panose="02020603050405020304" pitchFamily="18" charset="0"/>
              </a:rPr>
              <a:t>, что оба листа бланка ответов № 2 </a:t>
            </a:r>
            <a:r>
              <a:rPr lang="ru-RU" sz="1300" i="1" dirty="0" smtClean="0">
                <a:cs typeface="Times New Roman" panose="02020603050405020304" pitchFamily="18" charset="0"/>
              </a:rPr>
              <a:t>с лицевой стороны полностью заполнены; </a:t>
            </a:r>
          </a:p>
          <a:p>
            <a:pPr marL="260193" indent="-260193">
              <a:spcAft>
                <a:spcPts val="341"/>
              </a:spcAft>
              <a:buFont typeface="+mj-lt"/>
              <a:buAutoNum type="arabicParenR"/>
            </a:pPr>
            <a:r>
              <a:rPr lang="ru-RU" sz="1300" i="1" dirty="0" smtClean="0">
                <a:cs typeface="Times New Roman" panose="02020603050405020304" pitchFamily="18" charset="0"/>
              </a:rPr>
              <a:t>выдать участнику ДБО № 2;</a:t>
            </a:r>
          </a:p>
          <a:p>
            <a:pPr marL="260193" indent="-260193">
              <a:spcAft>
                <a:spcPts val="341"/>
              </a:spcAft>
              <a:buFont typeface="+mj-lt"/>
              <a:buAutoNum type="arabicParenR"/>
            </a:pPr>
            <a:r>
              <a:rPr lang="ru-RU" sz="1300" i="1" dirty="0" smtClean="0">
                <a:cs typeface="Times New Roman" panose="02020603050405020304" pitchFamily="18" charset="0"/>
              </a:rPr>
              <a:t>в бланке ответов № 2 (лист2) в поле «Дополнительный бланк ответов № 2» вписать 13-значный номер штрих-кода ДБО № 2</a:t>
            </a:r>
          </a:p>
          <a:p>
            <a:pPr marL="260193" indent="-260193">
              <a:spcAft>
                <a:spcPts val="341"/>
              </a:spcAft>
              <a:buFont typeface="+mj-lt"/>
              <a:buAutoNum type="arabicParenR"/>
            </a:pPr>
            <a:r>
              <a:rPr lang="ru-RU" sz="1300" i="1" dirty="0" smtClean="0">
                <a:cs typeface="Times New Roman" panose="02020603050405020304" pitchFamily="18" charset="0"/>
              </a:rPr>
              <a:t>в ДБО № 2 записать порядковый номер листа для ответа (в случае, если участник запросил первый лист дополнительного бланка, то номер этого листа – 3, последующие листы с номерами 4,5 и т.д.)</a:t>
            </a:r>
            <a:endParaRPr lang="ru-RU" sz="1300" i="1" dirty="0">
              <a:cs typeface="Times New Roman" panose="02020603050405020304" pitchFamily="18" charset="0"/>
            </a:endParaRPr>
          </a:p>
          <a:p>
            <a:pPr marL="260193" indent="-260193">
              <a:spcAft>
                <a:spcPts val="341"/>
              </a:spcAft>
              <a:buFont typeface="+mj-lt"/>
              <a:buAutoNum type="arabicParenR"/>
            </a:pPr>
            <a:r>
              <a:rPr lang="ru-RU" sz="1300" i="1" dirty="0" smtClean="0">
                <a:cs typeface="Times New Roman" panose="02020603050405020304" pitchFamily="18" charset="0"/>
              </a:rPr>
              <a:t>зафиксировать </a:t>
            </a:r>
            <a:r>
              <a:rPr lang="ru-RU" sz="1300" i="1" dirty="0">
                <a:cs typeface="Times New Roman" panose="02020603050405020304" pitchFamily="18" charset="0"/>
              </a:rPr>
              <a:t>количество выданных дополнительных бланков ответов № 2 в форме ППЭ-05-02 «Протокол </a:t>
            </a:r>
            <a:r>
              <a:rPr lang="ru-RU" sz="1300" i="1">
                <a:cs typeface="Times New Roman" panose="02020603050405020304" pitchFamily="18" charset="0"/>
              </a:rPr>
              <a:t>проведения </a:t>
            </a:r>
            <a:r>
              <a:rPr lang="ru-RU" sz="1300" i="1" smtClean="0">
                <a:cs typeface="Times New Roman" panose="02020603050405020304" pitchFamily="18" charset="0"/>
              </a:rPr>
              <a:t>ОГЭ </a:t>
            </a:r>
            <a:r>
              <a:rPr lang="ru-RU" sz="1300" i="1" dirty="0">
                <a:cs typeface="Times New Roman" panose="02020603050405020304" pitchFamily="18" charset="0"/>
              </a:rPr>
              <a:t>в аудитории»;</a:t>
            </a:r>
          </a:p>
          <a:p>
            <a:pPr marL="260193" indent="-260193">
              <a:spcAft>
                <a:spcPts val="341"/>
              </a:spcAft>
              <a:buFont typeface="+mj-lt"/>
              <a:buAutoNum type="arabicParenR"/>
            </a:pPr>
            <a:r>
              <a:rPr lang="ru-RU" sz="1300" i="1" dirty="0">
                <a:cs typeface="Times New Roman" panose="02020603050405020304" pitchFamily="18" charset="0"/>
              </a:rPr>
              <a:t>прописать номера выданных дополнительных бланков в форме ППЭ-12-03 «Ведомость использования дополнительных бланков ответов № 2»;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1167" y="1280996"/>
            <a:ext cx="404784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cs typeface="Times New Roman" panose="02020603050405020304" pitchFamily="18" charset="0"/>
              </a:rPr>
              <a:t>Ответственность за прикрепление дополнительного бланка ответов № 2 несет организатор в </a:t>
            </a:r>
            <a:r>
              <a:rPr lang="ru-RU" sz="1200" i="1" dirty="0" smtClean="0">
                <a:cs typeface="Times New Roman" panose="02020603050405020304" pitchFamily="18" charset="0"/>
              </a:rPr>
              <a:t>аудитории.</a:t>
            </a:r>
            <a:endParaRPr lang="ru-RU" sz="1200" i="1" dirty="0"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Невыполнение инструкции по заполнению бланков </a:t>
            </a:r>
            <a:r>
              <a:rPr lang="ru-RU" sz="1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может привести </a:t>
            </a:r>
            <a:r>
              <a:rPr lang="ru-RU" sz="1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к </a:t>
            </a:r>
            <a:r>
              <a:rPr lang="ru-RU" sz="12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«потере» </a:t>
            </a:r>
            <a:r>
              <a:rPr lang="ru-RU" sz="12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дополнительного бланка!</a:t>
            </a: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374731"/>
            <a:ext cx="601098" cy="6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66811" y="1764571"/>
            <a:ext cx="3482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spc="28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9780201379624</a:t>
            </a:r>
            <a:endParaRPr lang="ru-RU" sz="1000" i="1" spc="28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1103" y="2224974"/>
            <a:ext cx="864000" cy="84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7" y="2236021"/>
            <a:ext cx="4189986" cy="55589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60629" y="2773971"/>
            <a:ext cx="513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spc="28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ru-RU" sz="1000" i="1" spc="28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трелка углом 7"/>
          <p:cNvSpPr/>
          <p:nvPr/>
        </p:nvSpPr>
        <p:spPr>
          <a:xfrm rot="10800000" flipH="1" flipV="1">
            <a:off x="824356" y="1833556"/>
            <a:ext cx="576064" cy="1595444"/>
          </a:xfrm>
          <a:prstGeom prst="bentArrow">
            <a:avLst>
              <a:gd name="adj1" fmla="val 12080"/>
              <a:gd name="adj2" fmla="val 15771"/>
              <a:gd name="adj3" fmla="val 25000"/>
              <a:gd name="adj4" fmla="val 43750"/>
            </a:avLst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5583" y="2782878"/>
            <a:ext cx="1698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spc="28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9321456789654</a:t>
            </a:r>
            <a:endParaRPr lang="ru-RU" sz="1000" i="1" spc="28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011036" y="3793362"/>
            <a:ext cx="4189986" cy="5558916"/>
            <a:chOff x="1872308" y="3783837"/>
            <a:chExt cx="4189986" cy="5558916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1872308" y="3783837"/>
              <a:ext cx="4189986" cy="5558916"/>
              <a:chOff x="988411" y="3794426"/>
              <a:chExt cx="4189986" cy="5558916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411" y="3794426"/>
                <a:ext cx="4189986" cy="5558916"/>
              </a:xfrm>
              <a:prstGeom prst="rect">
                <a:avLst/>
              </a:prstGeom>
            </p:spPr>
          </p:pic>
          <p:sp>
            <p:nvSpPr>
              <p:cNvPr id="35" name="Прямоугольник 34"/>
              <p:cNvSpPr/>
              <p:nvPr/>
            </p:nvSpPr>
            <p:spPr>
              <a:xfrm>
                <a:off x="1438520" y="4855413"/>
                <a:ext cx="864000" cy="690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195784" y="4797152"/>
              <a:ext cx="12240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spc="100" dirty="0" smtClean="0">
                  <a:latin typeface="Book Antiqua" panose="02040602050305030304" pitchFamily="18" charset="0"/>
                </a:rPr>
                <a:t>9  321456  789654</a:t>
              </a:r>
              <a:endParaRPr lang="ru-RU" sz="600" spc="10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229604" y="4332376"/>
            <a:ext cx="513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spc="28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ru-RU" sz="1000" i="1" spc="28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10157" y="4862384"/>
            <a:ext cx="2556000" cy="360000"/>
          </a:xfrm>
          <a:prstGeom prst="ellipse">
            <a:avLst/>
          </a:prstGeom>
          <a:solidFill>
            <a:schemeClr val="bg1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9 321456 789654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1835696" y="2984432"/>
            <a:ext cx="144016" cy="1872000"/>
          </a:xfrm>
          <a:prstGeom prst="upArrow">
            <a:avLst>
              <a:gd name="adj1" fmla="val 42209"/>
              <a:gd name="adj2" fmla="val 92848"/>
            </a:avLst>
          </a:prstGeom>
          <a:ln w="127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7103" y="3303979"/>
            <a:ext cx="2556000" cy="360000"/>
          </a:xfrm>
          <a:prstGeom prst="ellipse">
            <a:avLst/>
          </a:prstGeom>
          <a:solidFill>
            <a:schemeClr val="bg1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9 780201 379624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1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25" grpId="0"/>
      <p:bldP spid="8" grpId="0" animBg="1"/>
      <p:bldP spid="29" grpId="0"/>
      <p:bldP spid="30" grpId="0"/>
      <p:bldP spid="28" grpId="0" animBg="1"/>
      <p:bldP spid="1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17411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1520" y="1412851"/>
            <a:ext cx="8640959" cy="487911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ru-RU" altLang="ru-RU" sz="2000" dirty="0"/>
          </a:p>
        </p:txBody>
      </p:sp>
      <p:sp>
        <p:nvSpPr>
          <p:cNvPr id="8" name="Заголовок 10"/>
          <p:cNvSpPr>
            <a:spLocks noGrp="1"/>
          </p:cNvSpPr>
          <p:nvPr>
            <p:ph type="title"/>
          </p:nvPr>
        </p:nvSpPr>
        <p:spPr>
          <a:xfrm>
            <a:off x="457200" y="1558925"/>
            <a:ext cx="8229600" cy="574675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400" dirty="0"/>
              <a:t>Апелляции</a:t>
            </a:r>
            <a:br>
              <a:rPr lang="ru-RU" altLang="ru-RU" sz="2400" dirty="0"/>
            </a:br>
            <a:endParaRPr lang="ru-RU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>
            <a:normAutofit fontScale="85000" lnSpcReduction="20000"/>
          </a:bodyPr>
          <a:lstStyle/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altLang="ru-RU" dirty="0">
                <a:solidFill>
                  <a:srgbClr val="0070C0"/>
                </a:solidFill>
              </a:rPr>
              <a:t>о нарушении Порядка </a:t>
            </a:r>
            <a:r>
              <a:rPr lang="ru-RU" altLang="ru-RU" dirty="0" smtClean="0">
                <a:solidFill>
                  <a:srgbClr val="0070C0"/>
                </a:solidFill>
              </a:rPr>
              <a:t>ГИА-9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altLang="ru-RU" dirty="0" smtClean="0">
              <a:solidFill>
                <a:srgbClr val="0070C0"/>
              </a:solidFill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Порядка 80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Форма ППЭ-02 (апелляция)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2.Форма ППЭ-03 (протокол рассмотрения апелляции)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КК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conflict9@coko24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пакет документов на адрес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en-US" i="1" dirty="0">
                <a:solidFill>
                  <a:srgbClr val="006600"/>
                </a:solidFill>
              </a:rPr>
              <a:t>davidova@coko24.ru</a:t>
            </a:r>
            <a:endParaRPr lang="ru-RU" i="1" dirty="0">
              <a:solidFill>
                <a:srgbClr val="006600"/>
              </a:solidFill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altLang="ru-RU" dirty="0" smtClean="0"/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alt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>
            <a:normAutofit fontScale="85000" lnSpcReduction="20000"/>
          </a:bodyPr>
          <a:lstStyle/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баллами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Порядка 81-84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1-АП  - бланк апелляции о несогласии с выставленными баллами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сайте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coko24.ru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раздел ГИА-9, блок - для подающих апелляцию)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КК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conflict9@coko24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79500"/>
          </a:xfrm>
        </p:spPr>
        <p:txBody>
          <a:bodyPr/>
          <a:lstStyle/>
          <a:p>
            <a:pPr algn="ctr"/>
            <a:r>
              <a:rPr lang="ru-RU" altLang="ru-RU" sz="2400" smtClean="0">
                <a:solidFill>
                  <a:srgbClr val="0070C0"/>
                </a:solidFill>
              </a:rPr>
              <a:t>Рассмотрение апелляций в дистанционном режиме</a:t>
            </a:r>
          </a:p>
        </p:txBody>
      </p:sp>
      <p:sp>
        <p:nvSpPr>
          <p:cNvPr id="21507" name="Объект 8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73625"/>
          </a:xfrm>
        </p:spPr>
        <p:txBody>
          <a:bodyPr/>
          <a:lstStyle/>
          <a:p>
            <a:r>
              <a:rPr lang="ru-RU" altLang="ru-RU" sz="1800" dirty="0" smtClean="0"/>
              <a:t>В случае принятия решения участниками экзаменов и (или) их родителями (законными представителями) о присутствии при рассмотрении апелляции, рассмотрение апелляции этих участников проходят в дистанционном режиме с использованием приложения </a:t>
            </a:r>
            <a:r>
              <a:rPr lang="ru-RU" altLang="ru-RU" sz="1800" dirty="0" err="1" smtClean="0"/>
              <a:t>Skype</a:t>
            </a:r>
            <a:endParaRPr lang="ru-RU" altLang="ru-RU" sz="1800" dirty="0" smtClean="0"/>
          </a:p>
          <a:p>
            <a:endParaRPr lang="ru-RU" altLang="ru-RU" sz="1800" dirty="0" smtClean="0"/>
          </a:p>
          <a:p>
            <a:r>
              <a:rPr lang="ru-RU" altLang="ru-RU" sz="1800" dirty="0" smtClean="0"/>
              <a:t>В работе каждого из «дистанционных рассмотрений апелляции» (собрания </a:t>
            </a:r>
            <a:r>
              <a:rPr lang="en-US" altLang="ru-RU" sz="1800" dirty="0" smtClean="0"/>
              <a:t>Skype</a:t>
            </a:r>
            <a:r>
              <a:rPr lang="ru-RU" altLang="ru-RU" sz="1800" dirty="0" smtClean="0"/>
              <a:t>) принимает участие член конфликтной комиссии, эксперт предметной комиссии по соответствующему предмету, участник экзамена и (или) его родитель (законный представитель)</a:t>
            </a:r>
          </a:p>
          <a:p>
            <a:endParaRPr lang="ru-RU" altLang="ru-RU" sz="1800" dirty="0" smtClean="0"/>
          </a:p>
          <a:p>
            <a:r>
              <a:rPr lang="ru-RU" altLang="ru-RU" sz="1800" dirty="0" smtClean="0"/>
              <a:t>Время рассмотрения одной апелляции (включая разъяснения по оцениванию развернутых ответов) при каждом дистанционном рассмотрении составляет не более 25 </a:t>
            </a:r>
            <a:r>
              <a:rPr lang="ru-RU" altLang="ru-RU" sz="1800" dirty="0" smtClean="0"/>
              <a:t>минут</a:t>
            </a:r>
            <a:endParaRPr lang="en-US" altLang="ru-RU" sz="1800" dirty="0" smtClean="0"/>
          </a:p>
          <a:p>
            <a:endParaRPr lang="ru-RU" altLang="ru-RU" sz="1800" dirty="0" smtClean="0"/>
          </a:p>
          <a:p>
            <a:r>
              <a:rPr lang="ru-RU" altLang="ru-RU" sz="1600" dirty="0" smtClean="0">
                <a:solidFill>
                  <a:srgbClr val="FF0000"/>
                </a:solidFill>
              </a:rPr>
              <a:t>Для наших учащихся пункт подключения к </a:t>
            </a:r>
            <a:r>
              <a:rPr lang="en-US" altLang="ru-RU" sz="1600" dirty="0" smtClean="0">
                <a:solidFill>
                  <a:srgbClr val="FF0000"/>
                </a:solidFill>
              </a:rPr>
              <a:t>Skype</a:t>
            </a:r>
            <a:r>
              <a:rPr lang="ru-RU" altLang="ru-RU" sz="1600" dirty="0" smtClean="0">
                <a:solidFill>
                  <a:srgbClr val="FF0000"/>
                </a:solidFill>
              </a:rPr>
              <a:t> будет организован в УО г. Железногорска</a:t>
            </a:r>
            <a:endParaRPr lang="ru-RU" altLang="ru-RU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19459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1520" y="1412851"/>
            <a:ext cx="8640959" cy="487911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ru-RU" altLang="ru-RU" sz="2000" dirty="0"/>
          </a:p>
        </p:txBody>
      </p:sp>
      <p:sp>
        <p:nvSpPr>
          <p:cNvPr id="8" name="Заголовок 10"/>
          <p:cNvSpPr>
            <a:spLocks noGrp="1"/>
          </p:cNvSpPr>
          <p:nvPr>
            <p:ph type="title"/>
          </p:nvPr>
        </p:nvSpPr>
        <p:spPr>
          <a:xfrm>
            <a:off x="457200" y="1558925"/>
            <a:ext cx="8229600" cy="574675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400" dirty="0" smtClean="0"/>
              <a:t>Кому и куда подают апелляции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alt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altLang="ru-RU" dirty="0">
                <a:solidFill>
                  <a:srgbClr val="0070C0"/>
                </a:solidFill>
              </a:rPr>
              <a:t>о нарушении Порядка </a:t>
            </a:r>
            <a:r>
              <a:rPr lang="ru-RU" altLang="ru-RU" dirty="0" smtClean="0">
                <a:solidFill>
                  <a:srgbClr val="0070C0"/>
                </a:solidFill>
              </a:rPr>
              <a:t>ГИА-9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altLang="ru-RU" dirty="0" smtClean="0">
              <a:solidFill>
                <a:srgbClr val="0070C0"/>
              </a:solidFill>
            </a:endParaRP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ru-RU" altLang="ru-RU" dirty="0" smtClean="0"/>
              <a:t>Участник экзамена подаёт апелляцию члену ГЭК в день проведения экзамена не покидая ППЭ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endParaRPr lang="ru-RU" alt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19465" name="Объект 2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pPr marL="107950" indent="0">
              <a:buFont typeface="Georgia" panose="02040502050405020303" pitchFamily="18" charset="0"/>
              <a:buNone/>
            </a:pPr>
            <a:r>
              <a:rPr lang="ru-RU" altLang="ru-RU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</a:t>
            </a:r>
          </a:p>
          <a:p>
            <a:pPr marL="107950" indent="0">
              <a:buFont typeface="Georgia" panose="02040502050405020303" pitchFamily="18" charset="0"/>
              <a:buNone/>
            </a:pPr>
            <a:r>
              <a:rPr lang="ru-RU" altLang="ru-RU" sz="1800" smtClean="0"/>
              <a:t>Участники ГИА или их родители (законные представители) на основании документов, удостоверяющих личность, подают апелляцию непосредственно в КК или </a:t>
            </a:r>
            <a:r>
              <a:rPr lang="ru-RU" altLang="ru-RU" sz="1800" b="1" smtClean="0"/>
              <a:t>в образовательную организацию, в которой они были допущены к ГИА. Руководитель ОО, принявший апелляцию, передаёт её в КК</a:t>
            </a:r>
          </a:p>
          <a:p>
            <a:pPr marL="107950" indent="0">
              <a:buFont typeface="Georgia" panose="02040502050405020303" pitchFamily="18" charset="0"/>
              <a:buNone/>
            </a:pPr>
            <a:endParaRPr lang="ru-RU" altLang="ru-RU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1464" r="1090" b="1968"/>
          <a:stretch/>
        </p:blipFill>
        <p:spPr>
          <a:xfrm>
            <a:off x="1979712" y="1772816"/>
            <a:ext cx="5184576" cy="3600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Изменения в бланках в 2021 году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912" y="1052736"/>
            <a:ext cx="6504999" cy="5665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Внедрение подложки в КИМ ОГЭ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(в 2021 году только в КИМ ОГЭ по русскому языку)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6" y="1073701"/>
            <a:ext cx="588265" cy="5455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6221" y="5589240"/>
            <a:ext cx="8810608" cy="10801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Подложка – это едва различимый текст (набор символов), на фоне которого отображается содержимое страницы.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Подложка применяется с целью увеличения объективности ОГЭ и указывает, что КИМ требует особого обращения.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19138"/>
          </a:xfrm>
        </p:spPr>
        <p:txBody>
          <a:bodyPr/>
          <a:lstStyle/>
          <a:p>
            <a:pPr algn="ctr"/>
            <a:r>
              <a:rPr lang="ru-RU" altLang="ru-RU" sz="2400" smtClean="0"/>
              <a:t>Конфликтная комиссия</a:t>
            </a:r>
          </a:p>
        </p:txBody>
      </p:sp>
      <p:sp>
        <p:nvSpPr>
          <p:cNvPr id="23555" name="Объект 8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737225"/>
          </a:xfrm>
        </p:spPr>
        <p:txBody>
          <a:bodyPr/>
          <a:lstStyle/>
          <a:p>
            <a:endParaRPr lang="ru-RU" altLang="ru-RU" sz="1600" smtClean="0"/>
          </a:p>
          <a:p>
            <a:r>
              <a:rPr lang="ru-RU" altLang="ru-RU" sz="1800" smtClean="0"/>
              <a:t>Технический секретарь конфликтной комиссии составляет график рассмотрения апелляций конфликтной комиссией для каждого Апеллянта и график подключения к дистанционному рассмотрению соответствующих точек доступа, определяемых логином в </a:t>
            </a:r>
            <a:r>
              <a:rPr lang="en-US" altLang="ru-RU" sz="1800" smtClean="0"/>
              <a:t>Skype</a:t>
            </a:r>
            <a:endParaRPr lang="ru-RU" altLang="ru-RU" sz="1800" smtClean="0"/>
          </a:p>
          <a:p>
            <a:endParaRPr lang="ru-RU" altLang="ru-RU" sz="1800" smtClean="0"/>
          </a:p>
          <a:p>
            <a:r>
              <a:rPr lang="ru-RU" altLang="ru-RU" sz="1800" smtClean="0"/>
              <a:t>Дата и время рассмотрения апелляции каждого участника сообщается </a:t>
            </a:r>
            <a:br>
              <a:rPr lang="ru-RU" altLang="ru-RU" sz="1800" smtClean="0"/>
            </a:br>
            <a:r>
              <a:rPr lang="ru-RU" altLang="ru-RU" sz="1800" smtClean="0"/>
              <a:t>в организацию, в которую было подано заявление об апелляции.</a:t>
            </a:r>
          </a:p>
          <a:p>
            <a:endParaRPr lang="ru-RU" altLang="ru-RU" sz="1800" smtClean="0"/>
          </a:p>
          <a:p>
            <a:r>
              <a:rPr lang="ru-RU" altLang="ru-RU" sz="1800" smtClean="0"/>
              <a:t>График подключения к конкретному дистанционному рассмотрению апелляций (собранию </a:t>
            </a:r>
            <a:r>
              <a:rPr lang="en-US" altLang="ru-RU" sz="1800" smtClean="0"/>
              <a:t>Skype</a:t>
            </a:r>
            <a:r>
              <a:rPr lang="ru-RU" altLang="ru-RU" sz="1800" smtClean="0"/>
              <a:t>) для всех точек доступа передается в муниципальный орган управления образованием для направления в Пункты доступа и осуществление контроля за подключением, а также в краевые образовательные учреждения</a:t>
            </a:r>
          </a:p>
          <a:p>
            <a:endParaRPr lang="ru-RU" altLang="ru-RU" sz="1800" smtClean="0"/>
          </a:p>
          <a:p>
            <a:r>
              <a:rPr lang="ru-RU" altLang="ru-RU" sz="1800" smtClean="0"/>
              <a:t>Дистанционное рассмотрение апелляций происходит в строгом соответствии с графиком</a:t>
            </a:r>
          </a:p>
          <a:p>
            <a:r>
              <a:rPr lang="ru-RU" altLang="ru-RU" sz="1800" smtClean="0"/>
              <a:t>При неявке Апеллянта в установленный графиком срок подключение</a:t>
            </a:r>
            <a:br>
              <a:rPr lang="ru-RU" altLang="ru-RU" sz="1800" smtClean="0"/>
            </a:br>
            <a:r>
              <a:rPr lang="ru-RU" altLang="ru-RU" sz="1800" smtClean="0"/>
              <a:t>к собранию </a:t>
            </a:r>
            <a:r>
              <a:rPr lang="en-US" altLang="ru-RU" sz="1800" smtClean="0"/>
              <a:t>Skype </a:t>
            </a:r>
            <a:r>
              <a:rPr lang="ru-RU" altLang="ru-RU" sz="1800" smtClean="0"/>
              <a:t>не производится</a:t>
            </a:r>
          </a:p>
          <a:p>
            <a:endParaRPr lang="ru-RU" altLang="ru-RU" sz="1600" smtClean="0"/>
          </a:p>
          <a:p>
            <a:endParaRPr lang="ru-RU" altLang="ru-RU" sz="1600" smtClean="0"/>
          </a:p>
          <a:p>
            <a:endParaRPr lang="ru-RU" altLang="ru-RU" sz="1600" smtClean="0"/>
          </a:p>
          <a:p>
            <a:endParaRPr lang="ru-RU" altLang="ru-RU" sz="1600" smtClean="0"/>
          </a:p>
          <a:p>
            <a:endParaRPr lang="ru-RU" altLang="ru-RU" sz="1600" smtClean="0"/>
          </a:p>
        </p:txBody>
      </p:sp>
    </p:spTree>
    <p:extLst>
      <p:ext uri="{BB962C8B-B14F-4D97-AF65-F5344CB8AC3E}">
        <p14:creationId xmlns:p14="http://schemas.microsoft.com/office/powerpoint/2010/main" val="36964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935038"/>
          </a:xfrm>
        </p:spPr>
        <p:txBody>
          <a:bodyPr/>
          <a:lstStyle/>
          <a:p>
            <a:pPr algn="ctr"/>
            <a:r>
              <a:rPr lang="ru-RU" altLang="ru-RU" sz="2400" smtClean="0"/>
              <a:t>Конфликтная комиссия</a:t>
            </a:r>
          </a:p>
        </p:txBody>
      </p:sp>
      <p:sp>
        <p:nvSpPr>
          <p:cNvPr id="24579" name="Объект 8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89525"/>
          </a:xfrm>
        </p:spPr>
        <p:txBody>
          <a:bodyPr/>
          <a:lstStyle/>
          <a:p>
            <a:r>
              <a:rPr lang="ru-RU" altLang="ru-RU" sz="2000" smtClean="0"/>
              <a:t>При не подключении точки доступа (определяемой именем учетной записи </a:t>
            </a:r>
            <a:r>
              <a:rPr lang="en-US" altLang="ru-RU" sz="2000" smtClean="0"/>
              <a:t>Skype</a:t>
            </a:r>
            <a:r>
              <a:rPr lang="ru-RU" altLang="ru-RU" sz="2000" smtClean="0"/>
              <a:t>) в установленное графиком время Апеллянт, назначенный </a:t>
            </a:r>
            <a:br>
              <a:rPr lang="ru-RU" altLang="ru-RU" sz="2000" smtClean="0"/>
            </a:br>
            <a:r>
              <a:rPr lang="ru-RU" altLang="ru-RU" sz="2000" smtClean="0"/>
              <a:t>на это время, считается неявившимся, и рассмотрение апелляции происходит без присутствия участника. </a:t>
            </a:r>
          </a:p>
          <a:p>
            <a:endParaRPr lang="ru-RU" altLang="ru-RU" sz="2000" smtClean="0"/>
          </a:p>
          <a:p>
            <a:r>
              <a:rPr lang="ru-RU" altLang="ru-RU" sz="2000" smtClean="0"/>
              <a:t>В случае невозможности по уважительной причине рассмотрения апелляции в дистанционном режиме в соответствии с графиком председатель конфликтной комиссии может принять решение о переносе рассмотрения </a:t>
            </a:r>
            <a:br>
              <a:rPr lang="ru-RU" altLang="ru-RU" sz="2000" smtClean="0"/>
            </a:br>
            <a:r>
              <a:rPr lang="ru-RU" altLang="ru-RU" sz="2000" smtClean="0"/>
              <a:t>на другое время. </a:t>
            </a:r>
          </a:p>
          <a:p>
            <a:endParaRPr lang="ru-RU" altLang="ru-RU" sz="2000" smtClean="0"/>
          </a:p>
          <a:p>
            <a:r>
              <a:rPr lang="ru-RU" altLang="ru-RU" sz="2000" smtClean="0"/>
              <a:t>При дистанционном рассмотрении апелляции Конфликтной комиссией Красноярского края ведется запись звукового и видео- потоков</a:t>
            </a:r>
            <a:endParaRPr lang="ru-RU" altLang="ru-RU" sz="2000" smtClean="0">
              <a:solidFill>
                <a:srgbClr val="003399"/>
              </a:solidFill>
            </a:endParaRPr>
          </a:p>
          <a:p>
            <a:endParaRPr lang="ru-RU" altLang="ru-RU" sz="1600" smtClean="0"/>
          </a:p>
          <a:p>
            <a:endParaRPr lang="ru-RU" altLang="ru-RU" sz="1600" smtClean="0"/>
          </a:p>
          <a:p>
            <a:endParaRPr lang="ru-RU" altLang="ru-RU" sz="1600" smtClean="0"/>
          </a:p>
          <a:p>
            <a:endParaRPr lang="ru-RU" altLang="ru-RU" sz="1600" smtClean="0"/>
          </a:p>
        </p:txBody>
      </p:sp>
    </p:spTree>
    <p:extLst>
      <p:ext uri="{BB962C8B-B14F-4D97-AF65-F5344CB8AC3E}">
        <p14:creationId xmlns:p14="http://schemas.microsoft.com/office/powerpoint/2010/main" val="22550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19138"/>
          </a:xfrm>
        </p:spPr>
        <p:txBody>
          <a:bodyPr/>
          <a:lstStyle/>
          <a:p>
            <a:pPr algn="ctr"/>
            <a:r>
              <a:rPr lang="ru-RU" altLang="ru-RU" sz="2400" smtClean="0"/>
              <a:t>Результаты рассмотрения апелляций</a:t>
            </a:r>
          </a:p>
        </p:txBody>
      </p:sp>
      <p:sp>
        <p:nvSpPr>
          <p:cNvPr id="26627" name="Объект 8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305425"/>
          </a:xfrm>
        </p:spPr>
        <p:txBody>
          <a:bodyPr/>
          <a:lstStyle/>
          <a:p>
            <a:endParaRPr lang="ru-RU" altLang="ru-RU" sz="1600" smtClean="0">
              <a:solidFill>
                <a:srgbClr val="003399"/>
              </a:solidFill>
            </a:endParaRPr>
          </a:p>
          <a:p>
            <a:endParaRPr lang="ru-RU" altLang="ru-RU" sz="1600" smtClean="0"/>
          </a:p>
          <a:p>
            <a:endParaRPr lang="ru-RU" altLang="ru-RU" sz="1600" smtClean="0"/>
          </a:p>
          <a:p>
            <a:endParaRPr lang="ru-RU" altLang="ru-RU" sz="1600" smtClean="0"/>
          </a:p>
          <a:p>
            <a:pPr algn="just"/>
            <a:r>
              <a:rPr lang="ru-RU" altLang="ru-RU" sz="2000" smtClean="0"/>
              <a:t>Результаты ГИА-9 после рассмотрения апелляции утверждаются протоколом ГЭК и выставляются в личные кабинеты муниципалитетов. Муниципальные координаторы передают результаты в образовательные организации </a:t>
            </a:r>
          </a:p>
          <a:p>
            <a:pPr algn="just"/>
            <a:r>
              <a:rPr lang="ru-RU" altLang="ru-RU" sz="2000" smtClean="0"/>
              <a:t>(п. Порядка 84)</a:t>
            </a:r>
          </a:p>
        </p:txBody>
      </p:sp>
    </p:spTree>
    <p:extLst>
      <p:ext uri="{BB962C8B-B14F-4D97-AF65-F5344CB8AC3E}">
        <p14:creationId xmlns:p14="http://schemas.microsoft.com/office/powerpoint/2010/main" val="3461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12" y="1502662"/>
            <a:ext cx="3806430" cy="5157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3" y="1475278"/>
            <a:ext cx="3666485" cy="5184825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36031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Изменения в бланках в 2021 году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912" y="908720"/>
            <a:ext cx="6504999" cy="5665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Бланк ответов № 2 ОДНОСТОРОННИЕ и состоят из двух листов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(оборотные стороны этих бланков НЕ ЗАПОЛНЯЕТСЯ!)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7" y="935781"/>
            <a:ext cx="551689" cy="5394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20129" y="1616257"/>
            <a:ext cx="936000" cy="144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20503" y="1674598"/>
            <a:ext cx="936000" cy="144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00663" y="2686297"/>
            <a:ext cx="3115679" cy="407855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гнутая вниз стрелка 7"/>
          <p:cNvSpPr/>
          <p:nvPr/>
        </p:nvSpPr>
        <p:spPr>
          <a:xfrm rot="2788249">
            <a:off x="5019229" y="6321375"/>
            <a:ext cx="720000" cy="3613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8293" y="2686297"/>
            <a:ext cx="3132000" cy="410145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18433696" flipH="1">
            <a:off x="-386734" y="4154892"/>
            <a:ext cx="52245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ОБОРОТНАЯ СТОРОНА БЛАНКА – ПУСТОЙ ЛИСТ! 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(без рамки и риверсов)</a:t>
            </a:r>
          </a:p>
          <a:p>
            <a:pPr marL="285750" indent="-107950" algn="ctr">
              <a:buFont typeface="Wingdings" panose="05000000000000000000" pitchFamily="2" charset="2"/>
              <a:buChar char=""/>
            </a:pPr>
            <a:r>
              <a:rPr lang="ru-RU" sz="1400" b="1" dirty="0" smtClean="0"/>
              <a:t>Оборотная сторона не сканируется и не отправляется в РЦОИ</a:t>
            </a:r>
          </a:p>
          <a:p>
            <a:pPr marL="285750" indent="-107950" algn="ctr">
              <a:buFont typeface="Wingdings" panose="05000000000000000000" pitchFamily="2" charset="2"/>
              <a:buChar char=""/>
            </a:pPr>
            <a:r>
              <a:rPr lang="ru-RU" sz="1400" b="1" dirty="0" smtClean="0"/>
              <a:t>Ответы </a:t>
            </a:r>
            <a:r>
              <a:rPr lang="ru-RU" sz="1400" b="1" dirty="0"/>
              <a:t>на оборотной стороне писать нельзя! </a:t>
            </a:r>
          </a:p>
          <a:p>
            <a:pPr marL="285750" indent="-285750" algn="ctr">
              <a:buFont typeface="Wingdings" panose="05000000000000000000" pitchFamily="2" charset="2"/>
              <a:buChar char=""/>
            </a:pP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18811751" flipH="1">
            <a:off x="3610133" y="6319233"/>
            <a:ext cx="720000" cy="3613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3166304">
            <a:off x="4924238" y="4021897"/>
            <a:ext cx="4833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ОБОРОТНАЯ СТОРОНА БЛАНКА – ПУСТОЙ ЛИСТ! 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(без рамки и риверсов)</a:t>
            </a:r>
          </a:p>
          <a:p>
            <a:pPr marL="285750" indent="-107950" algn="ctr">
              <a:buFont typeface="Wingdings" panose="05000000000000000000" pitchFamily="2" charset="2"/>
              <a:buChar char=""/>
            </a:pPr>
            <a:r>
              <a:rPr lang="ru-RU" sz="1400" b="1" dirty="0" smtClean="0"/>
              <a:t>Оборотная сторона не сканируется и не отправляется в РЦОИ</a:t>
            </a:r>
          </a:p>
          <a:p>
            <a:pPr marL="285750" indent="-107950" algn="ctr">
              <a:buFont typeface="Wingdings" panose="05000000000000000000" pitchFamily="2" charset="2"/>
              <a:buChar char=""/>
            </a:pPr>
            <a:r>
              <a:rPr lang="ru-RU" sz="1400" b="1" dirty="0" smtClean="0"/>
              <a:t>Ответы </a:t>
            </a:r>
            <a:r>
              <a:rPr lang="ru-RU" sz="1400" b="1" dirty="0"/>
              <a:t>на оборотной стороне писать нельзя! </a:t>
            </a:r>
          </a:p>
          <a:p>
            <a:pPr marL="285750" indent="-285750" algn="ctr">
              <a:buFont typeface="Wingdings" panose="05000000000000000000" pitchFamily="2" charset="2"/>
              <a:buChar char=""/>
            </a:pP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Изменения в бланках в 2021 году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7225" y="908720"/>
            <a:ext cx="7812088" cy="71057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Дополнительный бланк ответов № 2 имеет уникальный 13-значный номер, он также односторонний. Привязка ДБО № 2 к комплекту участника осуществляется по аналогии с ЕГЭ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1244"/>
            <a:ext cx="551689" cy="5394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67" y="1684546"/>
            <a:ext cx="3856065" cy="51158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51324" y="2611512"/>
            <a:ext cx="936000" cy="14401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Индивидуальный комплект участника (ИК)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5706" y="1124744"/>
            <a:ext cx="5292588" cy="11971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Бланк ответов №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Бланк ответов № 2 (лист 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Бланк ответов № 2 (лист 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Контрольный измерительный материал (КИМ)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8810609" cy="39358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2420889"/>
            <a:ext cx="2736304" cy="39358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35788" y="3390599"/>
            <a:ext cx="4032000" cy="27117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31840" y="2420889"/>
            <a:ext cx="0" cy="3935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31840" y="6356776"/>
            <a:ext cx="29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31840" y="2420889"/>
            <a:ext cx="29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20496" y="6357179"/>
            <a:ext cx="29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20496" y="2421292"/>
            <a:ext cx="29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36496" y="2420888"/>
            <a:ext cx="0" cy="3935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20496" y="2420888"/>
            <a:ext cx="0" cy="9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48193" y="2420888"/>
            <a:ext cx="0" cy="9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120496" y="6102350"/>
            <a:ext cx="0" cy="2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47840" y="6102350"/>
            <a:ext cx="0" cy="25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11760" y="6444044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черно-белые, односторонние бланки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Правила заполнения полей бланков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124744"/>
            <a:ext cx="8496944" cy="7200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Все бланки заполняются </a:t>
            </a:r>
            <a:r>
              <a:rPr lang="ru-RU" sz="1900" dirty="0" err="1">
                <a:solidFill>
                  <a:schemeClr val="tx1"/>
                </a:solidFill>
              </a:rPr>
              <a:t>гелевой</a:t>
            </a:r>
            <a:r>
              <a:rPr lang="ru-RU" sz="1900" dirty="0">
                <a:solidFill>
                  <a:schemeClr val="tx1"/>
                </a:solidFill>
              </a:rPr>
              <a:t> ручкой черного цвета! </a:t>
            </a:r>
            <a:r>
              <a:rPr lang="ru-RU" sz="1900" dirty="0" smtClean="0">
                <a:solidFill>
                  <a:schemeClr val="tx1"/>
                </a:solidFill>
              </a:rPr>
              <a:t>Исключить </a:t>
            </a:r>
            <a:r>
              <a:rPr lang="ru-RU" sz="1900" dirty="0">
                <a:solidFill>
                  <a:schemeClr val="tx1"/>
                </a:solidFill>
              </a:rPr>
              <a:t>карандаши, шариковые ручки, ручки другого </a:t>
            </a:r>
            <a:r>
              <a:rPr lang="ru-RU" sz="1900" dirty="0" smtClean="0">
                <a:solidFill>
                  <a:schemeClr val="tx1"/>
                </a:solidFill>
              </a:rPr>
              <a:t>цвета.</a:t>
            </a:r>
          </a:p>
        </p:txBody>
      </p:sp>
      <p:pic>
        <p:nvPicPr>
          <p:cNvPr id="6" name="Рисунок 5" descr="2.jpg"/>
          <p:cNvPicPr/>
          <p:nvPr/>
        </p:nvPicPr>
        <p:blipFill>
          <a:blip r:embed="rId3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48709" b="24815"/>
          <a:stretch>
            <a:fillRect/>
          </a:stretch>
        </p:blipFill>
        <p:spPr bwMode="auto">
          <a:xfrm>
            <a:off x="2411760" y="1981741"/>
            <a:ext cx="4538489" cy="339250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Прямоугольник 6"/>
          <p:cNvSpPr/>
          <p:nvPr/>
        </p:nvSpPr>
        <p:spPr>
          <a:xfrm>
            <a:off x="323528" y="5511164"/>
            <a:ext cx="8496944" cy="10861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487" algn="just" defTabSz="5203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r>
              <a:rPr lang="ru-RU" sz="1900" dirty="0" smtClean="0">
                <a:solidFill>
                  <a:schemeClr val="tx1"/>
                </a:solidFill>
              </a:rPr>
              <a:t>Если в бланке ответ записан, например, шариковой ручкой с синими чернилами, то при сканировании изображение будет плохого качества, а текст – не читаемый. Эксперты такие работы проверить не смогут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6988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Правила заполнения полей бланков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052736"/>
            <a:ext cx="8496944" cy="56166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Регистрационные </a:t>
            </a:r>
            <a:r>
              <a:rPr lang="ru-RU" sz="1900" dirty="0">
                <a:solidFill>
                  <a:schemeClr val="tx1"/>
                </a:solidFill>
              </a:rPr>
              <a:t>поля всех бланков должны быть заполнены.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Символ метки </a:t>
            </a:r>
            <a:r>
              <a:rPr lang="ru-RU" sz="1900" dirty="0" smtClean="0">
                <a:solidFill>
                  <a:schemeClr val="tx1"/>
                </a:solidFill>
              </a:rPr>
              <a:t>(«Х») </a:t>
            </a:r>
            <a:r>
              <a:rPr lang="ru-RU" sz="1900" dirty="0">
                <a:solidFill>
                  <a:schemeClr val="tx1"/>
                </a:solidFill>
              </a:rPr>
              <a:t>в полях бланка регистрации не должен быть слишком толстым.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Допустимо использование только печатных букв согласно образцу.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 Буквы и цифры должны быть прописаны четко </a:t>
            </a:r>
            <a:r>
              <a:rPr lang="ru-RU" sz="1900" dirty="0" smtClean="0">
                <a:solidFill>
                  <a:schemeClr val="tx1"/>
                </a:solidFill>
              </a:rPr>
              <a:t>(иначе при </a:t>
            </a:r>
            <a:r>
              <a:rPr lang="ru-RU" sz="1900" dirty="0">
                <a:solidFill>
                  <a:schemeClr val="tx1"/>
                </a:solidFill>
              </a:rPr>
              <a:t>автоматизированной обработке возможно неправильное распознавание символов!).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Каждое </a:t>
            </a:r>
            <a:r>
              <a:rPr lang="ru-RU" sz="1900" dirty="0">
                <a:solidFill>
                  <a:schemeClr val="tx1"/>
                </a:solidFill>
              </a:rPr>
              <a:t>поле заполняется, начиная с первой позиции.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Если участник экзамена не имеет информации для заполнения какого-то конкретного поля, он должен оставить это поле пустым (не делать прочерков).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900" dirty="0">
              <a:solidFill>
                <a:schemeClr val="tx1"/>
              </a:solidFill>
            </a:endParaRP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b="1" dirty="0">
                <a:solidFill>
                  <a:srgbClr val="FF0000"/>
                </a:solidFill>
              </a:rPr>
              <a:t>ЗАПРЕЩЕНО!</a:t>
            </a: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делать </a:t>
            </a:r>
            <a:r>
              <a:rPr lang="ru-RU" sz="1900" dirty="0">
                <a:solidFill>
                  <a:schemeClr val="tx1"/>
                </a:solidFill>
              </a:rPr>
              <a:t>в полях </a:t>
            </a:r>
            <a:r>
              <a:rPr lang="ru-RU" sz="1900" dirty="0" smtClean="0">
                <a:solidFill>
                  <a:schemeClr val="tx1"/>
                </a:solidFill>
              </a:rPr>
              <a:t>бланков, </a:t>
            </a:r>
            <a:r>
              <a:rPr lang="ru-RU" sz="1900" dirty="0">
                <a:solidFill>
                  <a:schemeClr val="tx1"/>
                </a:solidFill>
              </a:rPr>
              <a:t>вне полей </a:t>
            </a:r>
            <a:r>
              <a:rPr lang="ru-RU" sz="1900" dirty="0" smtClean="0">
                <a:solidFill>
                  <a:schemeClr val="tx1"/>
                </a:solidFill>
              </a:rPr>
              <a:t>бланков или </a:t>
            </a:r>
            <a:r>
              <a:rPr lang="ru-RU" sz="1900" dirty="0">
                <a:solidFill>
                  <a:schemeClr val="tx1"/>
                </a:solidFill>
              </a:rPr>
              <a:t>в полях, заполненных типографским способом, какие-либо записи и (или) пометки, не относящиеся к содержанию полей </a:t>
            </a:r>
            <a:r>
              <a:rPr lang="ru-RU" sz="1900" dirty="0" smtClean="0">
                <a:solidFill>
                  <a:schemeClr val="tx1"/>
                </a:solidFill>
              </a:rPr>
              <a:t>бланков;</a:t>
            </a:r>
            <a:endParaRPr lang="ru-RU" sz="1900" dirty="0">
              <a:solidFill>
                <a:schemeClr val="tx1"/>
              </a:solidFill>
            </a:endParaRPr>
          </a:p>
          <a:p>
            <a:pPr marL="361950" indent="-271463"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900" dirty="0">
                <a:solidFill>
                  <a:schemeClr val="tx1"/>
                </a:solidFill>
              </a:rPr>
              <a:t>использовать для заполнения </a:t>
            </a:r>
            <a:r>
              <a:rPr lang="ru-RU" sz="1900" dirty="0" smtClean="0">
                <a:solidFill>
                  <a:schemeClr val="tx1"/>
                </a:solidFill>
              </a:rPr>
              <a:t>бланков </a:t>
            </a:r>
            <a:r>
              <a:rPr lang="ru-RU" sz="1900" dirty="0">
                <a:solidFill>
                  <a:schemeClr val="tx1"/>
                </a:solidFill>
              </a:rPr>
              <a:t>цветные ручки вместо черной,  карандаш, средства для исправления внесенной в </a:t>
            </a:r>
            <a:r>
              <a:rPr lang="ru-RU" sz="1900" dirty="0" smtClean="0">
                <a:solidFill>
                  <a:schemeClr val="tx1"/>
                </a:solidFill>
              </a:rPr>
              <a:t>бланки информации </a:t>
            </a:r>
            <a:r>
              <a:rPr lang="ru-RU" sz="1900" dirty="0">
                <a:solidFill>
                  <a:schemeClr val="tx1"/>
                </a:solidFill>
              </a:rPr>
              <a:t>(«замазку», «ластик» и др.). </a:t>
            </a:r>
          </a:p>
        </p:txBody>
      </p:sp>
    </p:spTree>
    <p:extLst>
      <p:ext uri="{BB962C8B-B14F-4D97-AF65-F5344CB8AC3E}">
        <p14:creationId xmlns:p14="http://schemas.microsoft.com/office/powerpoint/2010/main" val="22571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525" y="0"/>
            <a:ext cx="9144000" cy="5238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64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21929"/>
            <a:ext cx="8229600" cy="4924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solidFill>
                  <a:srgbClr val="D867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целостности и комплектности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D867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3" y="956612"/>
            <a:ext cx="8810608" cy="222215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Перед заполнением полей регистрации в бланке № 1 каждый участник должен </a:t>
            </a:r>
            <a:r>
              <a:rPr lang="ru-RU" sz="2000" dirty="0">
                <a:solidFill>
                  <a:schemeClr val="tx1"/>
                </a:solidFill>
              </a:rPr>
              <a:t>проверить </a:t>
            </a:r>
            <a:r>
              <a:rPr lang="ru-RU" sz="2000" dirty="0" smtClean="0">
                <a:solidFill>
                  <a:schemeClr val="tx1"/>
                </a:solidFill>
              </a:rPr>
              <a:t>комплектность выданных материалов.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На всех бланках 13-значные номера </a:t>
            </a:r>
            <a:r>
              <a:rPr lang="ru-RU" sz="2000" b="1" dirty="0" smtClean="0">
                <a:solidFill>
                  <a:schemeClr val="tx1"/>
                </a:solidFill>
              </a:rPr>
              <a:t>разные</a:t>
            </a:r>
            <a:r>
              <a:rPr lang="ru-RU" sz="2000" dirty="0" smtClean="0">
                <a:solidFill>
                  <a:schemeClr val="tx1"/>
                </a:solidFill>
              </a:rPr>
              <a:t>. Бланк № 1 и бланк  № 2 лист 1 никак не связаны между собой, бланк № 2 лист 1 и лист 2 связаны номером, 13-значный номер листа 2 внесен автоматически в лист 1.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 ИК будет </a:t>
            </a:r>
            <a:r>
              <a:rPr lang="ru-RU" sz="2000" dirty="0" smtClean="0">
                <a:solidFill>
                  <a:schemeClr val="tx1"/>
                </a:solidFill>
                <a:hlinkClick r:id="rId3" action="ppaction://hlinksldjump"/>
              </a:rPr>
              <a:t>контрольный лист</a:t>
            </a:r>
            <a:r>
              <a:rPr lang="ru-RU" sz="2000" dirty="0" smtClean="0">
                <a:solidFill>
                  <a:schemeClr val="tx1"/>
                </a:solidFill>
              </a:rPr>
              <a:t>, проверяем бланк № 1 и КИМ.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3345315"/>
            <a:ext cx="8031650" cy="34977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6551182" y="3780321"/>
            <a:ext cx="588294" cy="1975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37766" y="3827807"/>
            <a:ext cx="588294" cy="1975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94474" y="3864382"/>
            <a:ext cx="588294" cy="1975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8263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31913" y="31105"/>
            <a:ext cx="7821612" cy="46166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24000" algn="ctr" eaLnBrk="1" hangingPunct="1">
              <a:spcBef>
                <a:spcPct val="50000"/>
              </a:spcBef>
              <a:defRPr/>
            </a:pPr>
            <a:r>
              <a:rPr lang="ru-RU" alt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оценки качества образования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790686"/>
            <a:ext cx="3960440" cy="538381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60" y="790685"/>
            <a:ext cx="3851088" cy="538381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4770533" cy="32159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69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2040</Words>
  <Application>Microsoft Office PowerPoint</Application>
  <PresentationFormat>Экран (4:3)</PresentationFormat>
  <Paragraphs>216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Calibri</vt:lpstr>
      <vt:lpstr>Comic Sans MS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Апелляции </vt:lpstr>
      <vt:lpstr>Рассмотрение апелляций в дистанционном режиме</vt:lpstr>
      <vt:lpstr>Кому и куда подают апелляции </vt:lpstr>
      <vt:lpstr>Конфликтная комиссия</vt:lpstr>
      <vt:lpstr>Конфликтная комиссия</vt:lpstr>
      <vt:lpstr>Результаты рассмотрения апелляций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mishka</dc:creator>
  <cp:lastModifiedBy>Елена Кирьян</cp:lastModifiedBy>
  <cp:revision>360</cp:revision>
  <cp:lastPrinted>2019-02-27T01:22:28Z</cp:lastPrinted>
  <dcterms:created xsi:type="dcterms:W3CDTF">2019-02-07T07:20:07Z</dcterms:created>
  <dcterms:modified xsi:type="dcterms:W3CDTF">2021-05-21T03:54:32Z</dcterms:modified>
</cp:coreProperties>
</file>